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0" r:id="rId3"/>
    <p:sldId id="272" r:id="rId4"/>
    <p:sldId id="271" r:id="rId5"/>
    <p:sldId id="262" r:id="rId6"/>
    <p:sldId id="275" r:id="rId7"/>
    <p:sldId id="274" r:id="rId8"/>
    <p:sldId id="264" r:id="rId9"/>
    <p:sldId id="266" r:id="rId10"/>
    <p:sldId id="263" r:id="rId11"/>
    <p:sldId id="267" r:id="rId12"/>
    <p:sldId id="268" r:id="rId13"/>
    <p:sldId id="269" r:id="rId14"/>
    <p:sldId id="260" r:id="rId15"/>
    <p:sldId id="261" r:id="rId16"/>
    <p:sldId id="277" r:id="rId17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ат Сафиуллин" initials="МС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FFFFF"/>
    <a:srgbClr val="ED8D4D"/>
    <a:srgbClr val="0070C0"/>
    <a:srgbClr val="629DD1"/>
    <a:srgbClr val="5F5F5F"/>
    <a:srgbClr val="7C7C7C"/>
    <a:srgbClr val="969696"/>
    <a:srgbClr val="C55A11"/>
    <a:srgbClr val="71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F091-2562-4EE2-9E36-C8438CC76D4C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C31FA-A370-4DC3-963C-A2809A8637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4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27533-D776-4284-B08F-AA225D3FCF98}" type="datetimeFigureOut">
              <a:rPr lang="ru-RU" smtClean="0"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D2E9E-7BCF-4C4C-8E5A-244CBCA6A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8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BA6-2D25-4C98-98B2-037AD069EA86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84" y="2537148"/>
            <a:ext cx="5093616" cy="43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8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49E5-239E-43D6-B2D7-CE34CECF24A6}" type="datetime1">
              <a:rPr lang="ru-RU" smtClean="0"/>
              <a:t>30.05.2016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7" y="4901820"/>
            <a:ext cx="2117261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6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03" y="4901820"/>
            <a:ext cx="2186390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0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15CE-105A-4932-9BCE-F23179820703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6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7" y="4901820"/>
            <a:ext cx="2117261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7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7" y="4901820"/>
            <a:ext cx="2117261" cy="181965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4875511"/>
            <a:ext cx="4595648" cy="130145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838200" y="3394672"/>
            <a:ext cx="4595648" cy="130145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838200" y="1891954"/>
            <a:ext cx="4595648" cy="130145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5604641" y="4875511"/>
            <a:ext cx="4595648" cy="130145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9"/>
          </p:nvPr>
        </p:nvSpPr>
        <p:spPr>
          <a:xfrm>
            <a:off x="5604641" y="3394672"/>
            <a:ext cx="4595648" cy="130145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0"/>
          </p:nvPr>
        </p:nvSpPr>
        <p:spPr>
          <a:xfrm>
            <a:off x="5604641" y="1891954"/>
            <a:ext cx="4595648" cy="130145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95648" cy="20404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7" y="4901820"/>
            <a:ext cx="2117261" cy="181965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4001045"/>
            <a:ext cx="4595648" cy="217591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5594131" y="1825625"/>
            <a:ext cx="4595648" cy="20404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5594131" y="4001045"/>
            <a:ext cx="4595648" cy="217591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220310" cy="20404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49C3-FC9D-4692-AA85-BB2DC018D6AA}" type="datetime1">
              <a:rPr lang="ru-RU" smtClean="0"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7" y="4901820"/>
            <a:ext cx="2117261" cy="181965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838200" y="4001045"/>
            <a:ext cx="2220310" cy="217591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/>
          </p:nvPr>
        </p:nvSpPr>
        <p:spPr>
          <a:xfrm>
            <a:off x="3216165" y="1825625"/>
            <a:ext cx="2220310" cy="20404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3216165" y="4001045"/>
            <a:ext cx="2220310" cy="217591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594130" y="1825625"/>
            <a:ext cx="2220310" cy="20404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5594130" y="4001045"/>
            <a:ext cx="2220310" cy="217591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20"/>
          </p:nvPr>
        </p:nvSpPr>
        <p:spPr>
          <a:xfrm>
            <a:off x="7972095" y="1825625"/>
            <a:ext cx="2220310" cy="20404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21"/>
          </p:nvPr>
        </p:nvSpPr>
        <p:spPr>
          <a:xfrm>
            <a:off x="7972095" y="4001045"/>
            <a:ext cx="2220310" cy="217591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521F-AFD5-4565-AFB7-AD7D50D910A6}" type="datetime1">
              <a:rPr lang="ru-RU" smtClean="0"/>
              <a:t>30.05.2016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5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0244-D66B-4881-B0EA-14FF7E003D1F}" type="datetime1">
              <a:rPr lang="ru-RU" smtClean="0"/>
              <a:t>30.05.2016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77" y="4901820"/>
            <a:ext cx="2117261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FBADC-8DC4-4734-90FE-4AF39CF805A1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6C42-F761-4C63-94E8-10E5AEF873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2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2" r:id="rId5"/>
    <p:sldLayoutId id="2147483684" r:id="rId6"/>
    <p:sldLayoutId id="2147483683" r:id="rId7"/>
    <p:sldLayoutId id="2147483679" r:id="rId8"/>
    <p:sldLayoutId id="2147483680" r:id="rId9"/>
    <p:sldLayoutId id="2147483681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9000" y="526473"/>
            <a:ext cx="10439399" cy="937684"/>
          </a:xfrm>
        </p:spPr>
        <p:txBody>
          <a:bodyPr>
            <a:noAutofit/>
          </a:bodyPr>
          <a:lstStyle/>
          <a:p>
            <a:pPr algn="l"/>
            <a:r>
              <a:rPr lang="ru-RU" sz="4400" cap="all" dirty="0">
                <a:solidFill>
                  <a:schemeClr val="accent1">
                    <a:lumMod val="75000"/>
                  </a:schemeClr>
                </a:solidFill>
              </a:rPr>
              <a:t>Казанский федеральный университет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889000" y="2942662"/>
            <a:ext cx="5774871" cy="23876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Об участии в </a:t>
            </a:r>
            <a:r>
              <a:rPr lang="ru-RU" sz="4800" b="1" dirty="0" err="1">
                <a:solidFill>
                  <a:schemeClr val="accent5">
                    <a:lumMod val="50000"/>
                  </a:schemeClr>
                </a:solidFill>
              </a:rPr>
              <a:t>Астанинском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 экономическом форуме 24-25 мая 2016 года</a:t>
            </a:r>
          </a:p>
        </p:txBody>
      </p:sp>
    </p:spTree>
    <p:extLst>
      <p:ext uri="{BB962C8B-B14F-4D97-AF65-F5344CB8AC3E}">
        <p14:creationId xmlns:p14="http://schemas.microsoft.com/office/powerpoint/2010/main" val="2009813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Новые модели экономического роста </a:t>
            </a:r>
            <a:endParaRPr lang="ru-RU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56249" cy="4351338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Мировое замедление экономического роста и падение российской экономики и снижение цен на нефть. Период высоких цен на нефть ушел безвозвратно.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Формирование евразийского экономического союза – эффективное решение. Единый рынок товаров, услуг, рынка труда, в перспективе - финансового рынка. Разрабатываются решения в сфере защиты интеллектуальной собственности.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Главное - работа над партнерством с Китайской народной республикой.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79" y="1997075"/>
            <a:ext cx="2206978" cy="1241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49" y="3409950"/>
            <a:ext cx="2202038" cy="12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5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Казахстанский инвестиционный форум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20150" cy="435133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Важен не только диверсифицированный , но и инклюзивный рост - рост на основе повышения производительности труда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, д</a:t>
            </a:r>
            <a:r>
              <a:rPr lang="x-none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обавленной стоимости.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Главное - создание соответствующей среды. Стимулы для всех людей, а не только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тем </a:t>
            </a: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кто в правительстве.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Пример - Сингапур, который смог построить очень хорошую правовую систему.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Вызовы: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Ловушка среднего дохода (аналог Индии, Китая и во многих других азиатских стран)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Новая нормальность - глобальное замедление роста, снижение активности в Китае и Российской Федерации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Ключевые шаги: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Было правильно сделано  - изменить курса обмена на инфляцию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Создание международный финансовый центр Астана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Прозрачность и открытость "снизу"-"вверх". Многие слои населения не совсем согласны с происходящими изменениями и подходами государства к их урегулированию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 чего начать диверсификацию? Не с выбора отрасли.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 вовлеченности. Допустим я занимаюсь нефтедобычей - мне нужно будет присмотреться к переработке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Рассмотрение различных вопросов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Слишком много государственных институтов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ЕБРР 7 млрд вложил в инфраструктуру 1 млрд только в прошлом году. Последние инвестиции в цементный завод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x-none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Большое нетарифные барьеры в Евразийском экономическом пространстве - в техническом регулировании, оценке качества, и многие другие в части регулирования торговли и предпринимательства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Корпоративное управление - необходима модернизация для привлечения иностранных инвесторов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Приватизация - снижение госсектора на 15% важно чтобы она прошла не по ограниченному кругу компаний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x-none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Повысить доверие к государственной администрации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0" t="22519" r="17109" b="17222"/>
          <a:stretch/>
        </p:blipFill>
        <p:spPr>
          <a:xfrm>
            <a:off x="9658350" y="2021101"/>
            <a:ext cx="2222810" cy="1160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35" y="3377109"/>
            <a:ext cx="2219325" cy="12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1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Экономика знаний 1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059944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Новая программа развития образования на ближайшие 4 года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Обеспечение равного доступа дошкольному образованию 100% к 2019 гг. 3-6 лет. Большая рождаемость и нехватка садов.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Переход с 11 летнего на 12 летнее образование. По модели университета Назарбаева.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Компетентностный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подход к образованию. Способность самостоятельно собирать и перерабатывать необходимую информацию.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Всемирный банк начал проект модернизации среднего образования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К 2020 год – вся система будет переведена на 12 летку. Образовательная интеграция с ОЭСР . 24 страны 12 летка, 7 – 13 лет и 3 страны – 14 лет.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Развитие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трехязычия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(казахский, русский и английский). Сейчас готовят учителей английского по программе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Болашак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(ежегодно 1000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казахстанцев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получают образование в 100 лучших вузах) и по онлайн системам и привлекаются рекруты со всего мира. Педагоги должны сдать IELTS, TOEFL к 2018. К 2018 году 32 тыс. учителей будут переподготовлены по биологии, химии и информатике.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Стем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система для информатики в школах. Информатика будет преподаваться 100% на английском.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19" y="190500"/>
            <a:ext cx="3245556" cy="1825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7945" r="10703"/>
          <a:stretch/>
        </p:blipFill>
        <p:spPr>
          <a:xfrm rot="5400000">
            <a:off x="9778465" y="2720445"/>
            <a:ext cx="2489915" cy="16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6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Экономика знаний 2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059944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Социально-экономическая интеграция молодежи. Бесплатные рабочие профессии. 40% всех обучающихся придут на рабочие специальности. Развитие дуального обучения. 60% образовательного процесса на предприятиях. 2000 предприятий вовлечены в этот процесс.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Модель конкурентоспособности в ТОП 200 QS войдут еще 2 вуза. Аль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Фараби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в ТОП 300. Открытость и подотчетность вузов перед общественностью. Ежегодные развернутые доклады и отчеты ректоров вузов.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Министр образования уже сделал такой отчет.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Оценка ректоров по КПЭ. Подготовка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ПиЭчДи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ориентирована на реальный сектор и дефицит их будет закрыт за счет платного образования. 2000 новых мест в докторантуре. Международные языковые экзамены для докторантов.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Наука. Войти в мировой рынок высоких технологий. Новые направления науки. Был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принят закон о коммерциализации научной и инновационной деятельности.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К 2020 году 90% процентов НИР финансируемых министерством образования будут выдаваться только при наличии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софинансирования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 с реального сектора. Стимулирование продуктивных инноваций Всемирного банка. Участие в европейской программе Горизонт 2020. 2 инновационных кластера Астана парк на база Назарбаев университета и  Парк инновационных технологий. Модернизация научно-технической базы исследований и сертификация  их по стандарту GLP, а также международная аккредитация образовательных программ . Повсеместное внедрение информационных технологий в образовательную систему.</a:t>
            </a:r>
          </a:p>
          <a:p>
            <a:pPr marL="0" indent="0">
              <a:buNone/>
            </a:pPr>
            <a:r>
              <a:rPr lang="x-none" sz="1600" b="1" dirty="0">
                <a:solidFill>
                  <a:schemeClr val="accent5">
                    <a:lumMod val="50000"/>
                  </a:schemeClr>
                </a:solidFill>
              </a:rPr>
              <a:t>Секция по образованию на Казань саммите?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44" y="1870075"/>
            <a:ext cx="2159353" cy="1214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6" t="13509" r="26517" b="15780"/>
          <a:stretch/>
        </p:blipFill>
        <p:spPr>
          <a:xfrm>
            <a:off x="9896500" y="3219648"/>
            <a:ext cx="2160997" cy="155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Форум лидеров высшего образования Евразии 1</a:t>
            </a:r>
            <a:endParaRPr lang="ru-RU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84530" cy="4351338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Тематика: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Что делает университеты успешными?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Влияние размещения на успешность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Ректор Гумилевского университета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Университет стремится получить статус исследовательского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Программа индустриализации Казахстана реализуется через 12 местных вузов. Казахстан хаб исследований и предпринимательства.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x-none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Ежегодно предприятиям рассылаем вопросы что им нужно и начинаем над этим работать.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Никола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Квакварелли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Рассказал свою методику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МООСи и электронное образование, видео и дополненная и виртуальная реальность и искусственный интеллект, возможности для мобильных телефонов  в рейтинговании будет рассматриваться более внимательно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Ректор Алма университет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Предпринимательский университет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213" y="1690688"/>
            <a:ext cx="2150806" cy="1209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r="36192"/>
          <a:stretch/>
        </p:blipFill>
        <p:spPr>
          <a:xfrm rot="5400000">
            <a:off x="10005552" y="2874912"/>
            <a:ext cx="1868130" cy="21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5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</a:rPr>
              <a:t>Форум лидеров высшего образования Евразии 2</a:t>
            </a:r>
            <a:endParaRPr lang="ru-RU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52555" cy="435133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Тель-авивский университет. 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Один из молодых университетов Израиля 60 лет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x-none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30 тыс студентов. Половина магистры и аспиранты.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9 в мире по успешности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стартапов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 Более 200 новых компаний за 5 лет со средним оборотом в 2 млн. долларов США. 150--200 млн. долларов университет тратит ежегодно на науку.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6 причин успеха:</a:t>
            </a:r>
          </a:p>
          <a:p>
            <a:pPr marL="857250" lvl="1" indent="-285750" fontAlgn="ctr">
              <a:spcBef>
                <a:spcPts val="0"/>
              </a:spcBef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Привлечение лучших амбициозных людей. Принимаем людей только тех, кто имеет опыт работы и востребован за рубежом. Это приносит новые идеи.</a:t>
            </a:r>
          </a:p>
          <a:p>
            <a:pPr marL="857250" lvl="1" indent="-285750" fontAlgn="ctr">
              <a:spcBef>
                <a:spcPts val="0"/>
              </a:spcBef>
            </a:pPr>
            <a:r>
              <a:rPr lang="x-non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Свобода мысли и вопросов.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Открытость и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междисциплинарность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857250" lvl="1" indent="-285750" fontAlgn="ctr">
              <a:spcBef>
                <a:spcPts val="0"/>
              </a:spcBef>
            </a:pPr>
            <a:r>
              <a:rPr lang="x-none" sz="1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Тесная связь с промышленностью. </a:t>
            </a:r>
          </a:p>
          <a:p>
            <a:pPr marL="857250" lvl="1" indent="-285750" fontAlgn="ctr">
              <a:spcBef>
                <a:spcPts val="0"/>
              </a:spcBef>
            </a:pPr>
            <a:r>
              <a:rPr lang="x-non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Разнообразие. </a:t>
            </a:r>
          </a:p>
          <a:p>
            <a:pPr marL="857250" lvl="1" indent="-285750" fontAlgn="ctr">
              <a:spcBef>
                <a:spcPts val="0"/>
              </a:spcBef>
            </a:pPr>
            <a:r>
              <a:rPr lang="x-none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Инновации. Исследования и разработки. Сделать инновационным процесс формирования инноваций. Стать лидером в венчурном бизнесе.</a:t>
            </a:r>
          </a:p>
          <a:p>
            <a:pPr marL="857250" lvl="1" indent="-285750" fontAlgn="ctr">
              <a:spcBef>
                <a:spcPts val="0"/>
              </a:spcBef>
            </a:pP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Международное сотрудничество. Включение других культур и способов в науку и образование.</a:t>
            </a:r>
          </a:p>
          <a:p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9" t="47168" r="43387" b="11828"/>
          <a:stretch/>
        </p:blipFill>
        <p:spPr>
          <a:xfrm>
            <a:off x="9891251" y="1825625"/>
            <a:ext cx="1779639" cy="28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9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6661" y="2234210"/>
            <a:ext cx="56212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Благодарю за внимание!</a:t>
            </a:r>
          </a:p>
          <a:p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Готов ответить на Ваши </a:t>
            </a:r>
          </a:p>
          <a:p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вопросы!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6588" y="1507098"/>
            <a:ext cx="4200521" cy="2362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3678" y="1839098"/>
            <a:ext cx="5718238" cy="32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4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Пленарное заседание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1540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проблематика:</a:t>
            </a:r>
          </a:p>
          <a:p>
            <a:pPr lvl="1" algn="just"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«Инновации, диверсификация и экономика знаний».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Принимали участие: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Роберто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Озивето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директор ВТО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шелковый пусть. Важное геополитическое месторасположение.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Видеообращение директора МВФ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Лагард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ЕБРР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Чакроборти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Джек Юн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Алибаба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Интернет сильно изменил мир и в ближайшее время изменит его еще больше. Люди родившиеся недавно привыкли и требуют нового.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Впервые приняли участие Экономист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Файнаншл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Таймс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106363"/>
            <a:ext cx="3657600" cy="205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9" t="14254" r="31431" b="14748"/>
          <a:stretch/>
        </p:blipFill>
        <p:spPr>
          <a:xfrm rot="5400000">
            <a:off x="9834561" y="2557464"/>
            <a:ext cx="2343150" cy="19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9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Пленарное заседание Назарбаев Н.А.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65676" cy="435133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Входим в новый экономический цикл. Темпы мировые замедляются который год. Инвестиции направляются не в реальный сектор, а на слияния и поглощения. Проблемы копились давно, сейчас они вырвались и с 2008 года.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Динамично развивались развивающиеся страны. ВВП развивающихся  стран вырос в 4 раза и доля в мировом удвоилась. Средства выводятся из развивающихся стран и использовался не рационально. Развитие человеческого потенциала отставало 45% детей все мира 50 млн. детей не посещают школы, 250 млн. просто безграмотны.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ведут к 4 промышленной революции. Меняются драйверы развития от индустриальных к информационным и инновационным. В развивающихся странах не сформировался потенциал дальнейшего роста.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Усугубляются проблемы созданием торговых блоков, барьеров и санкций и многое другое. Зачем тогда ВТО? Все это вредит всем странам.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мировой – ранее – падение железного занавеса и снятие барьеров.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Глобализация стала необратимой. Невозможно обеспечить благосостояние своей страны, если в окружающих проблемы.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13750" r="58360" b="43376"/>
          <a:stretch/>
        </p:blipFill>
        <p:spPr>
          <a:xfrm>
            <a:off x="9982200" y="1690689"/>
            <a:ext cx="1952625" cy="29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Пленарное заседание Назарбаев Н.А. 2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65676" cy="435133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Инклюзивная глобализация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модель устойчивого роста.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внимание уделить развитию человеческого потенциала. Современный рост не возможен без образованных, умных и инициативных людей. Сформировать фонд развития человеческого потенциала – для образования и развития здравоохранения в развивающихся странах.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чтобы доходы перераспределялись в образование, здравоохранение, в экономику, а не в спекуляции и офшоры. Налог на офшоры.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Окружающая среда. На базе парижского соглашения предусмотреть развитие зеленой экономики и рациональное использование природных ресурсов. Вода, земля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биосреда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их сохранение. Глобальные корпорации также должны брать на себя обязательства.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масштабных структурных реформ.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долларовом исчислении за 25 лет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ввп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вырос в 20 раз,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зп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17 раз. Создано 2млн. рабочих мест. Казахи никогда не жили как сейчас. Продолжительность жизни за 10 лет выросла до 74 лет.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6 лет создано 1400 новых предприятий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драйверы роста, индустриализация, формирование экономики с преобладанием частного сектора. Уменьшение доли государства до 15%. Содействие предпринимательству.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принципы: экономический прагматизм, последовательность и нацеленность на повышение качества жизни.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5399" r="12724" b="7770"/>
          <a:stretch/>
        </p:blipFill>
        <p:spPr>
          <a:xfrm rot="5400000">
            <a:off x="9639301" y="2292349"/>
            <a:ext cx="2743197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8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Пленарное заседание Джефри Сакс</a:t>
            </a:r>
            <a:endParaRPr lang="ru-RU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18542" cy="435133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Основные достижения Казахстана: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1.Резкое снижение бедности с 50% (2001 год) до 5% (2015 год)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2.Распределение доходов достаточно гармоничное даже по отношению к США. Коэффициент Джини в Казахстане как в Швеции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Проблемы: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Качество образования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SDG 4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(математические и естественно-научные международные тесты школьников, научные исследования )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Качество здравоохранения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SDG 3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(продолжительность жизни, прежде всего мужчин (65 лет)) нужно повысить на 10 лет в течение 10 лет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Исследования и разработки (инновации)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SDG 9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R&amp;D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в Казахстане 0.2% ВВП Корея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- 4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Зеленая экономика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SDG 7&amp;13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Биоразнообразие, Вода и Загрязнение окружающей среды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SDG 6, SDG 11, SDG 13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Глобальное потепление - угроза для усиление засухи Казахстана - нехватки воды в этом регионе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Предложения для роста в Казахстане:</a:t>
            </a:r>
          </a:p>
          <a:p>
            <a:pPr marL="514350" marR="0" indent="-514350">
              <a:spcBef>
                <a:spcPts val="0"/>
              </a:spcBef>
              <a:buFont typeface="+mj-lt"/>
              <a:buAutoNum type="arabicPeriod"/>
            </a:pPr>
            <a:r>
              <a:rPr lang="x-none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Долгосрочное планирование на 15 лет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 fontAlgn="ctr">
              <a:spcBef>
                <a:spcPts val="0"/>
              </a:spcBef>
              <a:buFont typeface="+mj-lt"/>
              <a:buAutoNum type="arabicPeriod"/>
            </a:pPr>
            <a:r>
              <a:rPr lang="x-none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Целевые инвестиции в образование, здравоохранение, интеллектуальный капитал, социальный капитал, социальное доверие и в бизнес-инфраструктуру (новый шелковый путь, новый транспортный коридор, создание глобальных сетей образования, науки, университетов (на базе аль-фараби университета, бизнеса и государств)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14350" indent="-514350" fontAlgn="ctr"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Китай Период доминирования НАТО закончился. Китай стал самой большой экономикой.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29093" r="42976" b="22264"/>
          <a:stretch/>
        </p:blipFill>
        <p:spPr>
          <a:xfrm rot="5400000">
            <a:off x="9579767" y="2272508"/>
            <a:ext cx="268129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8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ВЫЗОВЫ СОГЛАСНО ООН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" b="5983"/>
          <a:stretch/>
        </p:blipFill>
        <p:spPr>
          <a:xfrm>
            <a:off x="838200" y="1619249"/>
            <a:ext cx="7206220" cy="4737101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05850" y="2659747"/>
            <a:ext cx="2952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Решение ООН 24 сентября 2015 и соглашение по климату в Париже 12 декабря 2015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05850" y="1990551"/>
            <a:ext cx="269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Рост - это качество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62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Пленарное заседание Ха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Джун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Чанг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65676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Институциональные реформы.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типов которые нужны для модернизации: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институтов способных гасить риски инноваций. Финляндия – венчурный фонд.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Нужны банки развития, которые способны финансировать долгосрочные проекты. Институты корпоративного управления могли бы прислушиваться к их мнению.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малого и среднего бизнеса через центры коллективного пользования.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науки для подготовки решений для малого и среднего бизнеса.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Институты специализированного обучения конкретным навыкам.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5150" y="2476863"/>
            <a:ext cx="2977088" cy="16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1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Алексей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Ведев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- замминистра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экономразвития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РФ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27969" cy="4351338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Структурные реформы России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 Не спад экономики - а приспособление к новой нормальности -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станд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бай экономика - сейчас экономика адаптировалась к новым параметрам. 2016 роста и падения не будет.  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Активизация инвестиций (создание инвестиционного ресурса при закрытии и удорожании мировых источников, ограничение тарифов естественных монополий и госрасходов)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Увеличение гибкости рынка труда 6% безработица, главная угроза - естественная убыль населения - на 200 тыс. человек ежегодно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Поддержка несырьевого экспорта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Поддержка инициатив регионов по активизации инвестиционной деятельности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Стимулирование инновационного развития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57" y="114300"/>
            <a:ext cx="3488267" cy="1962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4538" y="2729223"/>
            <a:ext cx="2555936" cy="14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Антонио Сомма - программа конкурентоспособности ОЭСР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890262" cy="4351338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Рецепты оздоровления не новы, но есть особенности в фокусировке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Реформы институтов (транспарентность и коррупция)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больше  внимание на реформу академий государственной службы 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Повышение уровня инклюзивности разрыв в благосостоянии - безработица молодежи и развитие предпринимательства</a:t>
            </a:r>
          </a:p>
          <a:p>
            <a:pPr marL="342900" fontAlgn="ctr">
              <a:spcBef>
                <a:spcPts val="0"/>
              </a:spcBef>
              <a:buFont typeface="+mj-lt"/>
              <a:buAutoNum type="arabicPeriod"/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Усиление региональной составляющей политики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Создание новой коридорной инициативы - не только инфраструктуры, мягкой государственной политики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DC8E-1216-4278-A0DB-2242D4B8201F}" type="datetime1">
              <a:rPr lang="ru-RU" smtClean="0"/>
              <a:t>30.05.2016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6C42-F761-4C63-94E8-10E5AEF87378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2462" y="1406428"/>
            <a:ext cx="3990972" cy="22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00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КФУ</Template>
  <TotalTime>12504</TotalTime>
  <Words>1696</Words>
  <Application>Microsoft Office PowerPoint</Application>
  <PresentationFormat>Широкоэкранный</PresentationFormat>
  <Paragraphs>148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Об участии в Астанинском экономическом форуме 24-25 мая 2016 года</vt:lpstr>
      <vt:lpstr>Пленарное заседание </vt:lpstr>
      <vt:lpstr>Пленарное заседание Назарбаев Н.А.</vt:lpstr>
      <vt:lpstr>Пленарное заседание Назарбаев Н.А. 2</vt:lpstr>
      <vt:lpstr>Пленарное заседание Джефри Сакс</vt:lpstr>
      <vt:lpstr>ВЫЗОВЫ СОГЛАСНО ООН</vt:lpstr>
      <vt:lpstr>Пленарное заседание Ха Джун Чанг</vt:lpstr>
      <vt:lpstr>Алексей Ведев - замминистра экономразвития РФ</vt:lpstr>
      <vt:lpstr>Антонио Сомма - программа конкурентоспособности ОЭСР</vt:lpstr>
      <vt:lpstr>Новые модели экономического роста </vt:lpstr>
      <vt:lpstr>Казахстанский инвестиционный форум</vt:lpstr>
      <vt:lpstr>Экономика знаний 1</vt:lpstr>
      <vt:lpstr>Экономика знаний 2 </vt:lpstr>
      <vt:lpstr>Форум лидеров высшего образования Евразии 1</vt:lpstr>
      <vt:lpstr>Форум лидеров высшего образования Евразии 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 Сафиуллин</dc:creator>
  <cp:lastModifiedBy>Марат Сафиуллин</cp:lastModifiedBy>
  <cp:revision>335</cp:revision>
  <cp:lastPrinted>2016-03-17T07:46:31Z</cp:lastPrinted>
  <dcterms:created xsi:type="dcterms:W3CDTF">2016-02-05T10:04:39Z</dcterms:created>
  <dcterms:modified xsi:type="dcterms:W3CDTF">2016-05-30T18:41:55Z</dcterms:modified>
</cp:coreProperties>
</file>